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4" r:id="rId3"/>
    <p:sldId id="313" r:id="rId4"/>
    <p:sldId id="321" r:id="rId5"/>
    <p:sldId id="292" r:id="rId6"/>
    <p:sldId id="291" r:id="rId7"/>
    <p:sldId id="293" r:id="rId8"/>
    <p:sldId id="32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266" r:id="rId21"/>
    <p:sldId id="298" r:id="rId22"/>
    <p:sldId id="339" r:id="rId23"/>
    <p:sldId id="334" r:id="rId24"/>
    <p:sldId id="355" r:id="rId25"/>
    <p:sldId id="356" r:id="rId26"/>
    <p:sldId id="290" r:id="rId27"/>
    <p:sldId id="357" r:id="rId28"/>
    <p:sldId id="35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2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ckd:Websites:Academies%20CASN:Comparing%20Academy%20students%20report-May2012:charts_4-3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stern:Documents:CASN:CPA%202012%20stuff:Longitudinal%20data%20report:Charts%20and%20doc%207-22-13:Cohort2%20graduation%20to%20a-g%20%207-22-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ckd:Websites:Academies%20CASN:Comparing%20Academy%20students%20report-May2012:charts%201,4,5,%207,8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ckd:Websites:Academies%20CASN:Comparing%20Academy%20students%20report-May2012:charts%201,4,5,%207,8.xlsx" TargetMode="External"/><Relationship Id="rId2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ckd:Websites:Academies%20CASN:Comparing%20Academy%20students%20report-May2012:charts%201,4,5,%207,8.xlsx" TargetMode="External"/><Relationship Id="rId2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stern:Documents:CASN:CPA%202012%20stuff:Longitudinal%20data%20report:Charts%20and%20doc%207-22-13:Cohort1%20transition%20grade%2010%20to%2011%207-22-13.xlsx" TargetMode="External"/><Relationship Id="rId2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stern:Documents:CASN:CPA%202012%20stuff:Longitudinal%20data%20report:Charts%20and%20doc%207-22-13:Cohort2%20transition%20grade%2010%20to%2011%207-22-1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rincoghlan:Documents:CCASN:Tasks%20for%20David:tablesandchartsforreport:Cohort1%20transition%20grade%2010%20to%2011%207-11-1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rincoghlan:Documents:CCASN:Tasks%20for%20David:tablesandchartsforreport:Cohort2%20transition%20grade%2010%20to%2011%207-11-1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stern:Documents:CASN:CPA%202012%20stuff:Longitudinal%20data%20report:Charts%20and%20doc%207-22-13:Cohort1%20graduation%20to%20a-g%207-22-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Lbls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'39-40'!$B$3:$D$3</c:f>
              <c:strCache>
                <c:ptCount val="3"/>
                <c:pt idx="0">
                  <c:v>Academy had more or higher</c:v>
                </c:pt>
                <c:pt idx="1">
                  <c:v>No difference or mixed</c:v>
                </c:pt>
                <c:pt idx="2">
                  <c:v>Academy had less or lower</c:v>
                </c:pt>
              </c:strCache>
            </c:strRef>
          </c:cat>
          <c:val>
            <c:numRef>
              <c:f>'39-40'!$B$4:$D$4</c:f>
              <c:numCache>
                <c:formatCode>General</c:formatCode>
                <c:ptCount val="3"/>
                <c:pt idx="0">
                  <c:v>43.0</c:v>
                </c:pt>
                <c:pt idx="1">
                  <c:v>311.0</c:v>
                </c:pt>
                <c:pt idx="2">
                  <c:v>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9080952"/>
        <c:axId val="-2089077848"/>
      </c:barChart>
      <c:catAx>
        <c:axId val="-2089080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j-lt"/>
              </a:defRPr>
            </a:pPr>
            <a:endParaRPr lang="en-US"/>
          </a:p>
        </c:txPr>
        <c:crossAx val="-2089077848"/>
        <c:crosses val="autoZero"/>
        <c:auto val="1"/>
        <c:lblAlgn val="ctr"/>
        <c:lblOffset val="100"/>
        <c:noMultiLvlLbl val="0"/>
      </c:catAx>
      <c:valAx>
        <c:axId val="-208907784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89080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002004957714"/>
          <c:y val="0.0597609561752988"/>
          <c:w val="0.769720217264508"/>
          <c:h val="0.6248109922514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54061"/>
            </a:solidFill>
          </c:spPr>
          <c:invertIfNegative val="0"/>
          <c:cat>
            <c:strRef>
              <c:f>'by Academy_counts'!$G$27:$G$46</c:f>
              <c:strCache>
                <c:ptCount val="20"/>
                <c:pt idx="0">
                  <c:v>0-5</c:v>
                </c:pt>
                <c:pt idx="1">
                  <c:v>6-10</c:v>
                </c:pt>
                <c:pt idx="2">
                  <c:v>11-15</c:v>
                </c:pt>
                <c:pt idx="3">
                  <c:v>16-20</c:v>
                </c:pt>
                <c:pt idx="4">
                  <c:v>21-25</c:v>
                </c:pt>
                <c:pt idx="5">
                  <c:v>26-30</c:v>
                </c:pt>
                <c:pt idx="6">
                  <c:v>31-35</c:v>
                </c:pt>
                <c:pt idx="7">
                  <c:v>36-40</c:v>
                </c:pt>
                <c:pt idx="8">
                  <c:v>41-45</c:v>
                </c:pt>
                <c:pt idx="9">
                  <c:v>46-50</c:v>
                </c:pt>
                <c:pt idx="10">
                  <c:v>51-55</c:v>
                </c:pt>
                <c:pt idx="11">
                  <c:v>56-60</c:v>
                </c:pt>
                <c:pt idx="12">
                  <c:v>61-65</c:v>
                </c:pt>
                <c:pt idx="13">
                  <c:v>66-70</c:v>
                </c:pt>
                <c:pt idx="14">
                  <c:v>71-75</c:v>
                </c:pt>
                <c:pt idx="15">
                  <c:v>76-80</c:v>
                </c:pt>
                <c:pt idx="16">
                  <c:v>81-85</c:v>
                </c:pt>
                <c:pt idx="17">
                  <c:v>86-90</c:v>
                </c:pt>
                <c:pt idx="18">
                  <c:v>91-95</c:v>
                </c:pt>
                <c:pt idx="19">
                  <c:v>96-100</c:v>
                </c:pt>
              </c:strCache>
            </c:strRef>
          </c:cat>
          <c:val>
            <c:numRef>
              <c:f>'by Academy_counts'!$H$27:$H$46</c:f>
              <c:numCache>
                <c:formatCode>General</c:formatCode>
                <c:ptCount val="20"/>
                <c:pt idx="0">
                  <c:v>17.0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18.0</c:v>
                </c:pt>
                <c:pt idx="5">
                  <c:v>14.0</c:v>
                </c:pt>
                <c:pt idx="6">
                  <c:v>12.0</c:v>
                </c:pt>
                <c:pt idx="7">
                  <c:v>13.0</c:v>
                </c:pt>
                <c:pt idx="8">
                  <c:v>20.0</c:v>
                </c:pt>
                <c:pt idx="9">
                  <c:v>25.0</c:v>
                </c:pt>
                <c:pt idx="10">
                  <c:v>22.0</c:v>
                </c:pt>
                <c:pt idx="11">
                  <c:v>13.0</c:v>
                </c:pt>
                <c:pt idx="12">
                  <c:v>17.0</c:v>
                </c:pt>
                <c:pt idx="13">
                  <c:v>10.0</c:v>
                </c:pt>
                <c:pt idx="14">
                  <c:v>15.0</c:v>
                </c:pt>
                <c:pt idx="15">
                  <c:v>13.0</c:v>
                </c:pt>
                <c:pt idx="16">
                  <c:v>16.0</c:v>
                </c:pt>
                <c:pt idx="17">
                  <c:v>9.0</c:v>
                </c:pt>
                <c:pt idx="18">
                  <c:v>12.0</c:v>
                </c:pt>
                <c:pt idx="19">
                  <c:v>114.0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9045608"/>
        <c:axId val="-2059040120"/>
      </c:barChart>
      <c:catAx>
        <c:axId val="-2059045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>
            <c:manualLayout>
              <c:xMode val="edge"/>
              <c:yMode val="edge"/>
              <c:x val="0.487043963254593"/>
              <c:y val="0.887729005238887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-2059040120"/>
        <c:crosses val="autoZero"/>
        <c:auto val="1"/>
        <c:lblAlgn val="ctr"/>
        <c:lblOffset val="100"/>
        <c:noMultiLvlLbl val="0"/>
      </c:catAx>
      <c:valAx>
        <c:axId val="-20590401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academies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5904560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txPr>
    <a:bodyPr/>
    <a:lstStyle/>
    <a:p>
      <a:pPr>
        <a:defRPr baseline="0">
          <a:latin typeface="+mj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21693803443833"/>
          <c:y val="0.130850165468447"/>
          <c:w val="0.939088672835891"/>
          <c:h val="0.71605804709193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BFBFBF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0.00702823005739721"/>
                  <c:y val="-0.087098425196850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0"/>
                      <a:t>339</a:t>
                    </a:r>
                    <a:endParaRPr lang="en-US" b="1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468548670493147"/>
                  <c:y val="-0.08351793525809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0">
                    <a:latin typeface="+mj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'9, 10, 11, 12 13'!$C$12:$E$12</c:f>
              <c:strCache>
                <c:ptCount val="3"/>
                <c:pt idx="0">
                  <c:v>Academy had more or higher</c:v>
                </c:pt>
                <c:pt idx="1">
                  <c:v>No difference or mixed</c:v>
                </c:pt>
                <c:pt idx="2">
                  <c:v>Academy had less or lower</c:v>
                </c:pt>
              </c:strCache>
            </c:strRef>
          </c:cat>
          <c:val>
            <c:numRef>
              <c:f>'9, 10, 11, 12 13'!$C$13:$E$13</c:f>
              <c:numCache>
                <c:formatCode>General</c:formatCode>
                <c:ptCount val="3"/>
                <c:pt idx="0">
                  <c:v>20.0</c:v>
                </c:pt>
                <c:pt idx="1">
                  <c:v>339.0</c:v>
                </c:pt>
                <c:pt idx="2">
                  <c:v>24.0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27383496"/>
        <c:axId val="-2126612904"/>
      </c:barChart>
      <c:catAx>
        <c:axId val="-2127383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-2126612904"/>
        <c:crosses val="autoZero"/>
        <c:auto val="1"/>
        <c:lblAlgn val="ctr"/>
        <c:lblOffset val="100"/>
        <c:noMultiLvlLbl val="0"/>
      </c:catAx>
      <c:valAx>
        <c:axId val="-212661290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127383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92233337079915"/>
          <c:y val="0.0833333333333333"/>
          <c:w val="0.9213217938631"/>
          <c:h val="0.7577799650043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'9-14'!$B$41</c:f>
              <c:strCache>
                <c:ptCount val="1"/>
                <c:pt idx="0">
                  <c:v>Latino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rgbClr val="7F7F7F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0">
                    <a:latin typeface="+mj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'9-14'!$C$40:$E$40</c:f>
              <c:strCache>
                <c:ptCount val="3"/>
                <c:pt idx="0">
                  <c:v>Academy had more or higher</c:v>
                </c:pt>
                <c:pt idx="1">
                  <c:v>No difference or mixed</c:v>
                </c:pt>
                <c:pt idx="2">
                  <c:v>Academy had less or lower</c:v>
                </c:pt>
              </c:strCache>
            </c:strRef>
          </c:cat>
          <c:val>
            <c:numRef>
              <c:f>'9-14'!$C$41:$E$41</c:f>
              <c:numCache>
                <c:formatCode>General</c:formatCode>
                <c:ptCount val="3"/>
                <c:pt idx="0">
                  <c:v>53.0</c:v>
                </c:pt>
                <c:pt idx="1">
                  <c:v>301.0</c:v>
                </c:pt>
                <c:pt idx="2">
                  <c:v>41.0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8067816"/>
        <c:axId val="2138059656"/>
      </c:barChart>
      <c:catAx>
        <c:axId val="2138067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2138059656"/>
        <c:crosses val="autoZero"/>
        <c:auto val="1"/>
        <c:lblAlgn val="ctr"/>
        <c:lblOffset val="100"/>
        <c:noMultiLvlLbl val="0"/>
      </c:catAx>
      <c:valAx>
        <c:axId val="213805965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138067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02315387209172"/>
          <c:y val="0.0875399665950847"/>
          <c:w val="0.941553332584017"/>
          <c:h val="0.7454917673970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'9-14'!$B$57</c:f>
              <c:strCache>
                <c:ptCount val="1"/>
                <c:pt idx="0">
                  <c:v>African American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rgbClr val="7F7F7F"/>
              </a:solidFill>
            </a:ln>
          </c:spPr>
          <c:invertIfNegative val="0"/>
          <c:dLbls>
            <c:dLbl>
              <c:idx val="0"/>
              <c:layout>
                <c:manualLayout>
                  <c:x val="-0.00224794874676859"/>
                  <c:y val="-0.05161616161616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224794874676857"/>
                  <c:y val="-0.07131114292531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latin typeface="+mj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'9-14'!$C$56:$E$56</c:f>
              <c:strCache>
                <c:ptCount val="3"/>
                <c:pt idx="0">
                  <c:v>Academy had more or higher</c:v>
                </c:pt>
                <c:pt idx="1">
                  <c:v>No difference or mixed</c:v>
                </c:pt>
                <c:pt idx="2">
                  <c:v>Academy had less or lower</c:v>
                </c:pt>
              </c:strCache>
            </c:strRef>
          </c:cat>
          <c:val>
            <c:numRef>
              <c:f>'9-14'!$C$57:$E$57</c:f>
              <c:numCache>
                <c:formatCode>General</c:formatCode>
                <c:ptCount val="3"/>
                <c:pt idx="0">
                  <c:v>8.0</c:v>
                </c:pt>
                <c:pt idx="1">
                  <c:v>159.0</c:v>
                </c:pt>
                <c:pt idx="2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9862536"/>
        <c:axId val="-2129690184"/>
      </c:barChart>
      <c:catAx>
        <c:axId val="-2129862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-2129690184"/>
        <c:crosses val="autoZero"/>
        <c:auto val="1"/>
        <c:lblAlgn val="ctr"/>
        <c:lblOffset val="100"/>
        <c:noMultiLvlLbl val="0"/>
      </c:catAx>
      <c:valAx>
        <c:axId val="-212969018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129862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73268445611"/>
          <c:y val="0.17964457567804"/>
          <c:w val="0.769878426655001"/>
          <c:h val="0.535573053368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'by Academy_counts'!$H$1</c:f>
              <c:strCache>
                <c:ptCount val="1"/>
                <c:pt idx="0">
                  <c:v>Number of schools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'by Academy_counts'!$G$2:$G$21</c:f>
              <c:strCache>
                <c:ptCount val="20"/>
                <c:pt idx="0">
                  <c:v>0-5</c:v>
                </c:pt>
                <c:pt idx="1">
                  <c:v>6-10</c:v>
                </c:pt>
                <c:pt idx="2">
                  <c:v>11-15</c:v>
                </c:pt>
                <c:pt idx="3">
                  <c:v>16-20</c:v>
                </c:pt>
                <c:pt idx="4">
                  <c:v>21-25</c:v>
                </c:pt>
                <c:pt idx="5">
                  <c:v>26-30</c:v>
                </c:pt>
                <c:pt idx="6">
                  <c:v>31-35</c:v>
                </c:pt>
                <c:pt idx="7">
                  <c:v>36-40</c:v>
                </c:pt>
                <c:pt idx="8">
                  <c:v>41-45</c:v>
                </c:pt>
                <c:pt idx="9">
                  <c:v>46-50</c:v>
                </c:pt>
                <c:pt idx="10">
                  <c:v>51-55</c:v>
                </c:pt>
                <c:pt idx="11">
                  <c:v>56-60</c:v>
                </c:pt>
                <c:pt idx="12">
                  <c:v>60-65</c:v>
                </c:pt>
                <c:pt idx="13">
                  <c:v>66-70</c:v>
                </c:pt>
                <c:pt idx="14">
                  <c:v>71-75</c:v>
                </c:pt>
                <c:pt idx="15">
                  <c:v>76-80</c:v>
                </c:pt>
                <c:pt idx="16">
                  <c:v>81-85</c:v>
                </c:pt>
                <c:pt idx="17">
                  <c:v>86-90</c:v>
                </c:pt>
                <c:pt idx="18">
                  <c:v>91-95</c:v>
                </c:pt>
                <c:pt idx="19">
                  <c:v>96-100</c:v>
                </c:pt>
              </c:strCache>
            </c:strRef>
          </c:cat>
          <c:val>
            <c:numRef>
              <c:f>'by Academy_counts'!$H$2:$H$21</c:f>
              <c:numCache>
                <c:formatCode>General</c:formatCode>
                <c:ptCount val="20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3.0</c:v>
                </c:pt>
                <c:pt idx="4">
                  <c:v>2.0</c:v>
                </c:pt>
                <c:pt idx="5">
                  <c:v>3.0</c:v>
                </c:pt>
                <c:pt idx="6">
                  <c:v>6.0</c:v>
                </c:pt>
                <c:pt idx="7">
                  <c:v>11.0</c:v>
                </c:pt>
                <c:pt idx="8">
                  <c:v>12.0</c:v>
                </c:pt>
                <c:pt idx="9">
                  <c:v>14.0</c:v>
                </c:pt>
                <c:pt idx="10">
                  <c:v>18.0</c:v>
                </c:pt>
                <c:pt idx="11">
                  <c:v>25.0</c:v>
                </c:pt>
                <c:pt idx="12" formatCode="0.00">
                  <c:v>28.0</c:v>
                </c:pt>
                <c:pt idx="13">
                  <c:v>26.0</c:v>
                </c:pt>
                <c:pt idx="14">
                  <c:v>37.0</c:v>
                </c:pt>
                <c:pt idx="15">
                  <c:v>31.0</c:v>
                </c:pt>
                <c:pt idx="16">
                  <c:v>31.0</c:v>
                </c:pt>
                <c:pt idx="17">
                  <c:v>25.0</c:v>
                </c:pt>
                <c:pt idx="18">
                  <c:v>3.0</c:v>
                </c:pt>
                <c:pt idx="19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8947256"/>
        <c:axId val="-2088941656"/>
      </c:barChart>
      <c:catAx>
        <c:axId val="-2088947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+mj-lt"/>
                  </a:defRPr>
                </a:pPr>
                <a:r>
                  <a:rPr lang="en-US">
                    <a:latin typeface="+mj-lt"/>
                  </a:rPr>
                  <a:t>Percentage</a:t>
                </a:r>
              </a:p>
            </c:rich>
          </c:tx>
          <c:layout>
            <c:manualLayout>
              <c:xMode val="edge"/>
              <c:yMode val="edge"/>
              <c:x val="0.486964858559347"/>
              <c:y val="0.893674540682415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lang="en-US"/>
          </a:p>
        </c:txPr>
        <c:crossAx val="-2088941656"/>
        <c:crosses val="autoZero"/>
        <c:auto val="1"/>
        <c:lblAlgn val="ctr"/>
        <c:lblOffset val="100"/>
        <c:noMultiLvlLbl val="0"/>
      </c:catAx>
      <c:valAx>
        <c:axId val="-20889416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>
                    <a:latin typeface="+mj-lt"/>
                  </a:defRPr>
                </a:pPr>
                <a:r>
                  <a:rPr lang="en-US">
                    <a:latin typeface="+mj-lt"/>
                  </a:rPr>
                  <a:t>Number of</a:t>
                </a:r>
                <a:r>
                  <a:rPr lang="en-US" baseline="0">
                    <a:latin typeface="+mj-lt"/>
                  </a:rPr>
                  <a:t> academies</a:t>
                </a:r>
                <a:endParaRPr lang="en-US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0625"/>
              <c:y val="0.24125473899095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lang="en-US"/>
          </a:p>
        </c:txPr>
        <c:crossAx val="-20889472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73268445611"/>
          <c:y val="0.118811881188119"/>
          <c:w val="0.769878426655001"/>
          <c:h val="0.6093264208310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54061"/>
            </a:solidFill>
          </c:spPr>
          <c:invertIfNegative val="0"/>
          <c:cat>
            <c:strRef>
              <c:f>'by Academy_counts'!$F$2:$G$21</c:f>
              <c:strCache>
                <c:ptCount val="20"/>
                <c:pt idx="0">
                  <c:v>0-5</c:v>
                </c:pt>
                <c:pt idx="1">
                  <c:v>6-10</c:v>
                </c:pt>
                <c:pt idx="2">
                  <c:v>11-15</c:v>
                </c:pt>
                <c:pt idx="3">
                  <c:v>16-20</c:v>
                </c:pt>
                <c:pt idx="4">
                  <c:v>21-25</c:v>
                </c:pt>
                <c:pt idx="5">
                  <c:v>26-30</c:v>
                </c:pt>
                <c:pt idx="6">
                  <c:v>31-35</c:v>
                </c:pt>
                <c:pt idx="7">
                  <c:v>36-40</c:v>
                </c:pt>
                <c:pt idx="8">
                  <c:v>41-45</c:v>
                </c:pt>
                <c:pt idx="9">
                  <c:v>46-50</c:v>
                </c:pt>
                <c:pt idx="10">
                  <c:v>51-55</c:v>
                </c:pt>
                <c:pt idx="11">
                  <c:v>56-60</c:v>
                </c:pt>
                <c:pt idx="12">
                  <c:v>60-65</c:v>
                </c:pt>
                <c:pt idx="13">
                  <c:v>66-70</c:v>
                </c:pt>
                <c:pt idx="14">
                  <c:v>71-75</c:v>
                </c:pt>
                <c:pt idx="15">
                  <c:v>76-80</c:v>
                </c:pt>
                <c:pt idx="16">
                  <c:v>81-85</c:v>
                </c:pt>
                <c:pt idx="17">
                  <c:v>86-90</c:v>
                </c:pt>
                <c:pt idx="18">
                  <c:v>91-95</c:v>
                </c:pt>
                <c:pt idx="19">
                  <c:v>96-100</c:v>
                </c:pt>
              </c:strCache>
            </c:strRef>
          </c:cat>
          <c:val>
            <c:numRef>
              <c:f>'by Academy_counts'!$H$2:$H$21</c:f>
              <c:numCache>
                <c:formatCode>General</c:formatCode>
                <c:ptCount val="20"/>
                <c:pt idx="0">
                  <c:v>1.0</c:v>
                </c:pt>
                <c:pt idx="1">
                  <c:v>4.0</c:v>
                </c:pt>
                <c:pt idx="2">
                  <c:v>1.0</c:v>
                </c:pt>
                <c:pt idx="3">
                  <c:v>3.0</c:v>
                </c:pt>
                <c:pt idx="4">
                  <c:v>7.0</c:v>
                </c:pt>
                <c:pt idx="5">
                  <c:v>2.0</c:v>
                </c:pt>
                <c:pt idx="6">
                  <c:v>11.0</c:v>
                </c:pt>
                <c:pt idx="7">
                  <c:v>8.0</c:v>
                </c:pt>
                <c:pt idx="8">
                  <c:v>15.0</c:v>
                </c:pt>
                <c:pt idx="9">
                  <c:v>14.0</c:v>
                </c:pt>
                <c:pt idx="10">
                  <c:v>24.0</c:v>
                </c:pt>
                <c:pt idx="11">
                  <c:v>26.0</c:v>
                </c:pt>
                <c:pt idx="12">
                  <c:v>31.0</c:v>
                </c:pt>
                <c:pt idx="13">
                  <c:v>35.0</c:v>
                </c:pt>
                <c:pt idx="14">
                  <c:v>47.0</c:v>
                </c:pt>
                <c:pt idx="15">
                  <c:v>39.0</c:v>
                </c:pt>
                <c:pt idx="16">
                  <c:v>35.0</c:v>
                </c:pt>
                <c:pt idx="17">
                  <c:v>41.0</c:v>
                </c:pt>
                <c:pt idx="18">
                  <c:v>36.0</c:v>
                </c:pt>
                <c:pt idx="19">
                  <c:v>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5955976"/>
        <c:axId val="-2125950408"/>
      </c:barChart>
      <c:catAx>
        <c:axId val="-2125955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+mj-lt"/>
                  </a:defRPr>
                </a:pPr>
                <a:r>
                  <a:rPr lang="en-US">
                    <a:latin typeface="+mj-lt"/>
                  </a:rPr>
                  <a:t>Percentage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lang="en-US"/>
          </a:p>
        </c:txPr>
        <c:crossAx val="-2125950408"/>
        <c:crosses val="autoZero"/>
        <c:auto val="1"/>
        <c:lblAlgn val="ctr"/>
        <c:lblOffset val="100"/>
        <c:noMultiLvlLbl val="0"/>
      </c:catAx>
      <c:valAx>
        <c:axId val="-21259504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>
                    <a:latin typeface="+mj-lt"/>
                  </a:defRPr>
                </a:pPr>
                <a:r>
                  <a:rPr lang="en-US">
                    <a:latin typeface="+mj-lt"/>
                  </a:rPr>
                  <a:t>Number of academies</a:t>
                </a:r>
              </a:p>
            </c:rich>
          </c:tx>
          <c:layout>
            <c:manualLayout>
              <c:xMode val="edge"/>
              <c:yMode val="edge"/>
              <c:x val="0.0416666666666667"/>
              <c:y val="0.20274070320417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lang="en-US"/>
          </a:p>
        </c:txPr>
        <c:crossAx val="-212595597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82035578886"/>
          <c:y val="0.0860927152317881"/>
          <c:w val="0.480248979294255"/>
          <c:h val="0.75821244198779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'by atrisk'!$B$5</c:f>
              <c:strCache>
                <c:ptCount val="1"/>
                <c:pt idx="0">
                  <c:v>Grade 11, same academy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'by atrisk'!$A$6:$A$7</c:f>
              <c:strCache>
                <c:ptCount val="2"/>
                <c:pt idx="0">
                  <c:v>Not At Risk</c:v>
                </c:pt>
                <c:pt idx="1">
                  <c:v>At Risk</c:v>
                </c:pt>
              </c:strCache>
            </c:strRef>
          </c:cat>
          <c:val>
            <c:numRef>
              <c:f>'by atrisk'!$B$6:$B$7</c:f>
              <c:numCache>
                <c:formatCode>#,##0</c:formatCode>
                <c:ptCount val="2"/>
                <c:pt idx="0">
                  <c:v>2835.0</c:v>
                </c:pt>
                <c:pt idx="1">
                  <c:v>6135.0</c:v>
                </c:pt>
              </c:numCache>
            </c:numRef>
          </c:val>
        </c:ser>
        <c:ser>
          <c:idx val="1"/>
          <c:order val="1"/>
          <c:tx>
            <c:strRef>
              <c:f>'by atrisk'!$C$5</c:f>
              <c:strCache>
                <c:ptCount val="1"/>
                <c:pt idx="0">
                  <c:v>Grade 11, same school but not same academy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cat>
            <c:strRef>
              <c:f>'by atrisk'!$A$6:$A$7</c:f>
              <c:strCache>
                <c:ptCount val="2"/>
                <c:pt idx="0">
                  <c:v>Not At Risk</c:v>
                </c:pt>
                <c:pt idx="1">
                  <c:v>At Risk</c:v>
                </c:pt>
              </c:strCache>
            </c:strRef>
          </c:cat>
          <c:val>
            <c:numRef>
              <c:f>'by atrisk'!$C$6:$C$7</c:f>
              <c:numCache>
                <c:formatCode>#,##0</c:formatCode>
                <c:ptCount val="2"/>
                <c:pt idx="0">
                  <c:v>721.0</c:v>
                </c:pt>
                <c:pt idx="1">
                  <c:v>1660.0</c:v>
                </c:pt>
              </c:numCache>
            </c:numRef>
          </c:val>
        </c:ser>
        <c:ser>
          <c:idx val="2"/>
          <c:order val="2"/>
          <c:tx>
            <c:strRef>
              <c:f>'by atrisk'!$D$5</c:f>
              <c:strCache>
                <c:ptCount val="1"/>
                <c:pt idx="0">
                  <c:v>Grade 11, different school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invertIfNegative val="0"/>
          <c:cat>
            <c:strRef>
              <c:f>'by atrisk'!$A$6:$A$7</c:f>
              <c:strCache>
                <c:ptCount val="2"/>
                <c:pt idx="0">
                  <c:v>Not At Risk</c:v>
                </c:pt>
                <c:pt idx="1">
                  <c:v>At Risk</c:v>
                </c:pt>
              </c:strCache>
            </c:strRef>
          </c:cat>
          <c:val>
            <c:numRef>
              <c:f>'by atrisk'!$D$6:$D$7</c:f>
              <c:numCache>
                <c:formatCode>#,##0</c:formatCode>
                <c:ptCount val="2"/>
                <c:pt idx="0">
                  <c:v>169.0</c:v>
                </c:pt>
                <c:pt idx="1">
                  <c:v>946.0</c:v>
                </c:pt>
              </c:numCache>
            </c:numRef>
          </c:val>
        </c:ser>
        <c:ser>
          <c:idx val="3"/>
          <c:order val="3"/>
          <c:tx>
            <c:strRef>
              <c:f>'by atrisk'!$E$5</c:f>
              <c:strCache>
                <c:ptCount val="1"/>
                <c:pt idx="0">
                  <c:v>Grade change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invertIfNegative val="0"/>
          <c:cat>
            <c:strRef>
              <c:f>'by atrisk'!$A$6:$A$7</c:f>
              <c:strCache>
                <c:ptCount val="2"/>
                <c:pt idx="0">
                  <c:v>Not At Risk</c:v>
                </c:pt>
                <c:pt idx="1">
                  <c:v>At Risk</c:v>
                </c:pt>
              </c:strCache>
            </c:strRef>
          </c:cat>
          <c:val>
            <c:numRef>
              <c:f>'by atrisk'!$E$6:$E$7</c:f>
              <c:numCache>
                <c:formatCode>#,##0</c:formatCode>
                <c:ptCount val="2"/>
                <c:pt idx="0">
                  <c:v>67.0</c:v>
                </c:pt>
                <c:pt idx="1">
                  <c:v>594.0</c:v>
                </c:pt>
              </c:numCache>
            </c:numRef>
          </c:val>
        </c:ser>
        <c:ser>
          <c:idx val="4"/>
          <c:order val="4"/>
          <c:tx>
            <c:strRef>
              <c:f>'by atrisk'!$F$5</c:f>
              <c:strCache>
                <c:ptCount val="1"/>
                <c:pt idx="0">
                  <c:v>Not found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invertIfNegative val="0"/>
          <c:cat>
            <c:strRef>
              <c:f>'by atrisk'!$A$6:$A$7</c:f>
              <c:strCache>
                <c:ptCount val="2"/>
                <c:pt idx="0">
                  <c:v>Not At Risk</c:v>
                </c:pt>
                <c:pt idx="1">
                  <c:v>At Risk</c:v>
                </c:pt>
              </c:strCache>
            </c:strRef>
          </c:cat>
          <c:val>
            <c:numRef>
              <c:f>'by atrisk'!$F$6:$F$7</c:f>
              <c:numCache>
                <c:formatCode>#,##0</c:formatCode>
                <c:ptCount val="2"/>
                <c:pt idx="0">
                  <c:v>164.0</c:v>
                </c:pt>
                <c:pt idx="1">
                  <c:v>499.0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5873080"/>
        <c:axId val="-2125870152"/>
      </c:barChart>
      <c:catAx>
        <c:axId val="-2125873080"/>
        <c:scaling>
          <c:orientation val="minMax"/>
        </c:scaling>
        <c:delete val="0"/>
        <c:axPos val="l"/>
        <c:majorTickMark val="out"/>
        <c:minorTickMark val="none"/>
        <c:tickLblPos val="nextTo"/>
        <c:crossAx val="-2125870152"/>
        <c:crosses val="autoZero"/>
        <c:auto val="1"/>
        <c:lblAlgn val="ctr"/>
        <c:lblOffset val="100"/>
        <c:noMultiLvlLbl val="0"/>
      </c:catAx>
      <c:valAx>
        <c:axId val="-212587015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-2125873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3143409157189"/>
          <c:y val="0.0700922980653908"/>
          <c:w val="0.300652887139108"/>
          <c:h val="0.826702821087761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txPr>
    <a:bodyPr/>
    <a:lstStyle/>
    <a:p>
      <a:pPr>
        <a:defRPr baseline="0">
          <a:latin typeface="+mj-lt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312372411782"/>
          <c:y val="0.0903405142460041"/>
          <c:w val="0.481811023622047"/>
          <c:h val="0.7335190119998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'by atrisk'!$B$2</c:f>
              <c:strCache>
                <c:ptCount val="1"/>
                <c:pt idx="0">
                  <c:v>Grade 11, same academy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'by atrisk'!$A$3:$A$4</c:f>
              <c:strCache>
                <c:ptCount val="2"/>
                <c:pt idx="0">
                  <c:v>Not At Risk</c:v>
                </c:pt>
                <c:pt idx="1">
                  <c:v>At Risk</c:v>
                </c:pt>
              </c:strCache>
            </c:strRef>
          </c:cat>
          <c:val>
            <c:numRef>
              <c:f>'by atrisk'!$B$3:$B$4</c:f>
              <c:numCache>
                <c:formatCode>#,##0.00</c:formatCode>
                <c:ptCount val="2"/>
                <c:pt idx="0">
                  <c:v>4110.0</c:v>
                </c:pt>
                <c:pt idx="1">
                  <c:v>8899.0</c:v>
                </c:pt>
              </c:numCache>
            </c:numRef>
          </c:val>
        </c:ser>
        <c:ser>
          <c:idx val="1"/>
          <c:order val="1"/>
          <c:tx>
            <c:strRef>
              <c:f>'by atrisk'!$C$2</c:f>
              <c:strCache>
                <c:ptCount val="1"/>
                <c:pt idx="0">
                  <c:v>Grade 11, same school but not same academy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cat>
            <c:strRef>
              <c:f>'by atrisk'!$A$3:$A$4</c:f>
              <c:strCache>
                <c:ptCount val="2"/>
                <c:pt idx="0">
                  <c:v>Not At Risk</c:v>
                </c:pt>
                <c:pt idx="1">
                  <c:v>At Risk</c:v>
                </c:pt>
              </c:strCache>
            </c:strRef>
          </c:cat>
          <c:val>
            <c:numRef>
              <c:f>'by atrisk'!$C$3:$C$4</c:f>
              <c:numCache>
                <c:formatCode>#,##0.00</c:formatCode>
                <c:ptCount val="2"/>
                <c:pt idx="0" formatCode="General">
                  <c:v>767.0</c:v>
                </c:pt>
                <c:pt idx="1">
                  <c:v>1861.0</c:v>
                </c:pt>
              </c:numCache>
            </c:numRef>
          </c:val>
        </c:ser>
        <c:ser>
          <c:idx val="2"/>
          <c:order val="2"/>
          <c:tx>
            <c:strRef>
              <c:f>'by atrisk'!$D$2</c:f>
              <c:strCache>
                <c:ptCount val="1"/>
                <c:pt idx="0">
                  <c:v>Grade 11, different school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invertIfNegative val="0"/>
          <c:cat>
            <c:strRef>
              <c:f>'by atrisk'!$A$3:$A$4</c:f>
              <c:strCache>
                <c:ptCount val="2"/>
                <c:pt idx="0">
                  <c:v>Not At Risk</c:v>
                </c:pt>
                <c:pt idx="1">
                  <c:v>At Risk</c:v>
                </c:pt>
              </c:strCache>
            </c:strRef>
          </c:cat>
          <c:val>
            <c:numRef>
              <c:f>'by atrisk'!$D$3:$D$4</c:f>
              <c:numCache>
                <c:formatCode>#,##0.00</c:formatCode>
                <c:ptCount val="2"/>
                <c:pt idx="0" formatCode="General">
                  <c:v>225.0</c:v>
                </c:pt>
                <c:pt idx="1">
                  <c:v>1168.0</c:v>
                </c:pt>
              </c:numCache>
            </c:numRef>
          </c:val>
        </c:ser>
        <c:ser>
          <c:idx val="3"/>
          <c:order val="3"/>
          <c:tx>
            <c:strRef>
              <c:f>'by atrisk'!$E$2</c:f>
              <c:strCache>
                <c:ptCount val="1"/>
                <c:pt idx="0">
                  <c:v>Grade change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invertIfNegative val="0"/>
          <c:cat>
            <c:strRef>
              <c:f>'by atrisk'!$A$3:$A$4</c:f>
              <c:strCache>
                <c:ptCount val="2"/>
                <c:pt idx="0">
                  <c:v>Not At Risk</c:v>
                </c:pt>
                <c:pt idx="1">
                  <c:v>At Risk</c:v>
                </c:pt>
              </c:strCache>
            </c:strRef>
          </c:cat>
          <c:val>
            <c:numRef>
              <c:f>'by atrisk'!$E$3:$E$4</c:f>
              <c:numCache>
                <c:formatCode>General</c:formatCode>
                <c:ptCount val="2"/>
                <c:pt idx="0">
                  <c:v>36.0</c:v>
                </c:pt>
                <c:pt idx="1">
                  <c:v>589.0</c:v>
                </c:pt>
              </c:numCache>
            </c:numRef>
          </c:val>
        </c:ser>
        <c:ser>
          <c:idx val="4"/>
          <c:order val="4"/>
          <c:tx>
            <c:strRef>
              <c:f>'by atrisk'!$F$2</c:f>
              <c:strCache>
                <c:ptCount val="1"/>
                <c:pt idx="0">
                  <c:v>Not found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invertIfNegative val="0"/>
          <c:cat>
            <c:strRef>
              <c:f>'by atrisk'!$A$3:$A$4</c:f>
              <c:strCache>
                <c:ptCount val="2"/>
                <c:pt idx="0">
                  <c:v>Not At Risk</c:v>
                </c:pt>
                <c:pt idx="1">
                  <c:v>At Risk</c:v>
                </c:pt>
              </c:strCache>
            </c:strRef>
          </c:cat>
          <c:val>
            <c:numRef>
              <c:f>'by atrisk'!$F$3:$F$4</c:f>
              <c:numCache>
                <c:formatCode>General</c:formatCode>
                <c:ptCount val="2"/>
                <c:pt idx="0">
                  <c:v>238.0</c:v>
                </c:pt>
                <c:pt idx="1">
                  <c:v>919.0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5823608"/>
        <c:axId val="-2125820680"/>
      </c:barChart>
      <c:catAx>
        <c:axId val="-2125823608"/>
        <c:scaling>
          <c:orientation val="minMax"/>
        </c:scaling>
        <c:delete val="0"/>
        <c:axPos val="l"/>
        <c:majorTickMark val="none"/>
        <c:minorTickMark val="none"/>
        <c:tickLblPos val="nextTo"/>
        <c:crossAx val="-2125820680"/>
        <c:crosses val="autoZero"/>
        <c:auto val="1"/>
        <c:lblAlgn val="ctr"/>
        <c:lblOffset val="100"/>
        <c:noMultiLvlLbl val="0"/>
      </c:catAx>
      <c:valAx>
        <c:axId val="-212582068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-2125823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497193059201"/>
          <c:y val="0.0876883006024525"/>
          <c:w val="0.317984288422281"/>
          <c:h val="0.810724858141864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txPr>
    <a:bodyPr/>
    <a:lstStyle/>
    <a:p>
      <a:pPr>
        <a:defRPr>
          <a:latin typeface="+mj-lt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047499270924"/>
          <c:y val="0.0895968143354903"/>
          <c:w val="0.769878426655001"/>
          <c:h val="0.6100649439725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54061"/>
            </a:solidFill>
          </c:spPr>
          <c:invertIfNegative val="0"/>
          <c:cat>
            <c:strRef>
              <c:f>'by Academy_counts'!$G$3:$G$22</c:f>
              <c:strCache>
                <c:ptCount val="20"/>
                <c:pt idx="0">
                  <c:v>0-5</c:v>
                </c:pt>
                <c:pt idx="1">
                  <c:v>6-10</c:v>
                </c:pt>
                <c:pt idx="2">
                  <c:v>11-15</c:v>
                </c:pt>
                <c:pt idx="3">
                  <c:v>16-20</c:v>
                </c:pt>
                <c:pt idx="4">
                  <c:v>21-25</c:v>
                </c:pt>
                <c:pt idx="5">
                  <c:v>26-30</c:v>
                </c:pt>
                <c:pt idx="6">
                  <c:v>31-35</c:v>
                </c:pt>
                <c:pt idx="7">
                  <c:v>36-40</c:v>
                </c:pt>
                <c:pt idx="8">
                  <c:v>41-45</c:v>
                </c:pt>
                <c:pt idx="9">
                  <c:v>46-50</c:v>
                </c:pt>
                <c:pt idx="10">
                  <c:v>51-55</c:v>
                </c:pt>
                <c:pt idx="11">
                  <c:v>56-60</c:v>
                </c:pt>
                <c:pt idx="12">
                  <c:v>61-65</c:v>
                </c:pt>
                <c:pt idx="13">
                  <c:v>66-70</c:v>
                </c:pt>
                <c:pt idx="14">
                  <c:v>71-75</c:v>
                </c:pt>
                <c:pt idx="15">
                  <c:v>76-80</c:v>
                </c:pt>
                <c:pt idx="16">
                  <c:v>81-85</c:v>
                </c:pt>
                <c:pt idx="17">
                  <c:v>86-90</c:v>
                </c:pt>
                <c:pt idx="18">
                  <c:v>91-95</c:v>
                </c:pt>
                <c:pt idx="19">
                  <c:v>96-100</c:v>
                </c:pt>
              </c:strCache>
            </c:strRef>
          </c:cat>
          <c:val>
            <c:numRef>
              <c:f>'by Academy_counts'!$H$3:$H$22</c:f>
              <c:numCache>
                <c:formatCode>General</c:formatCode>
                <c:ptCount val="20"/>
                <c:pt idx="0">
                  <c:v>18.0</c:v>
                </c:pt>
                <c:pt idx="1">
                  <c:v>4.0</c:v>
                </c:pt>
                <c:pt idx="2">
                  <c:v>11.0</c:v>
                </c:pt>
                <c:pt idx="3">
                  <c:v>8.0</c:v>
                </c:pt>
                <c:pt idx="4">
                  <c:v>11.0</c:v>
                </c:pt>
                <c:pt idx="5">
                  <c:v>13.0</c:v>
                </c:pt>
                <c:pt idx="6">
                  <c:v>14.0</c:v>
                </c:pt>
                <c:pt idx="7">
                  <c:v>21.0</c:v>
                </c:pt>
                <c:pt idx="8">
                  <c:v>13.0</c:v>
                </c:pt>
                <c:pt idx="9">
                  <c:v>14.0</c:v>
                </c:pt>
                <c:pt idx="10">
                  <c:v>15.0</c:v>
                </c:pt>
                <c:pt idx="11">
                  <c:v>12.0</c:v>
                </c:pt>
                <c:pt idx="12">
                  <c:v>15.0</c:v>
                </c:pt>
                <c:pt idx="13">
                  <c:v>8.0</c:v>
                </c:pt>
                <c:pt idx="14">
                  <c:v>3.0</c:v>
                </c:pt>
                <c:pt idx="15">
                  <c:v>9.0</c:v>
                </c:pt>
                <c:pt idx="16">
                  <c:v>13.0</c:v>
                </c:pt>
                <c:pt idx="17">
                  <c:v>12.0</c:v>
                </c:pt>
                <c:pt idx="18">
                  <c:v>8.0</c:v>
                </c:pt>
                <c:pt idx="19">
                  <c:v>57.0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5736600"/>
        <c:axId val="-2125731176"/>
      </c:barChart>
      <c:catAx>
        <c:axId val="-2125736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>
            <c:manualLayout>
              <c:xMode val="edge"/>
              <c:yMode val="edge"/>
              <c:x val="0.466792120299042"/>
              <c:y val="0.860696517412935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-2125731176"/>
        <c:crosses val="autoZero"/>
        <c:auto val="1"/>
        <c:lblAlgn val="ctr"/>
        <c:lblOffset val="100"/>
        <c:noMultiLvlLbl val="0"/>
      </c:catAx>
      <c:valAx>
        <c:axId val="-21257311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academies</a:t>
                </a:r>
              </a:p>
            </c:rich>
          </c:tx>
          <c:layout>
            <c:manualLayout>
              <c:xMode val="edge"/>
              <c:yMode val="edge"/>
              <c:x val="0.0648148148148148"/>
              <c:y val="0.15277589430241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-212573660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txPr>
    <a:bodyPr/>
    <a:lstStyle/>
    <a:p>
      <a:pPr>
        <a:defRPr>
          <a:latin typeface="+mj-lt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0.11098</cdr:x>
      <cdr:y>0.48763</cdr:y>
    </cdr:from>
    <cdr:to>
      <cdr:x>0.38281</cdr:x>
      <cdr:y>0.65436</cdr:y>
    </cdr:to>
    <cdr:sp macro="" textlink="">
      <cdr:nvSpPr>
        <cdr:cNvPr id="2" name="Oval Callout 1"/>
        <cdr:cNvSpPr/>
      </cdr:nvSpPr>
      <cdr:spPr>
        <a:xfrm xmlns:a="http://schemas.openxmlformats.org/drawingml/2006/main">
          <a:off x="847030" y="1791783"/>
          <a:ext cx="2074620" cy="612644"/>
        </a:xfrm>
        <a:prstGeom xmlns:a="http://schemas.openxmlformats.org/drawingml/2006/main" prst="wedgeEllipseCallou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20 academies</a:t>
          </a:r>
          <a:endParaRPr lang="en-US" b="1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0.70596</cdr:x>
      <cdr:y>0.47199</cdr:y>
    </cdr:from>
    <cdr:to>
      <cdr:x>1</cdr:x>
      <cdr:y>0.63205</cdr:y>
    </cdr:to>
    <cdr:sp macro="" textlink="">
      <cdr:nvSpPr>
        <cdr:cNvPr id="2" name="Oval Callout 1"/>
        <cdr:cNvSpPr/>
      </cdr:nvSpPr>
      <cdr:spPr>
        <a:xfrm xmlns:a="http://schemas.openxmlformats.org/drawingml/2006/main">
          <a:off x="5139375" y="1806593"/>
          <a:ext cx="2140620" cy="612648"/>
        </a:xfrm>
        <a:prstGeom xmlns:a="http://schemas.openxmlformats.org/drawingml/2006/main" prst="wedgeEllipseCallou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41 academies</a:t>
          </a:r>
          <a:endParaRPr lang="en-US" b="1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0.69379</cdr:x>
      <cdr:y>0.47584</cdr:y>
    </cdr:from>
    <cdr:to>
      <cdr:x>1</cdr:x>
      <cdr:y>0.64542</cdr:y>
    </cdr:to>
    <cdr:sp macro="" textlink="">
      <cdr:nvSpPr>
        <cdr:cNvPr id="2" name="Oval Callout 1"/>
        <cdr:cNvSpPr/>
      </cdr:nvSpPr>
      <cdr:spPr>
        <a:xfrm xmlns:a="http://schemas.openxmlformats.org/drawingml/2006/main">
          <a:off x="4850186" y="1719070"/>
          <a:ext cx="2140620" cy="612648"/>
        </a:xfrm>
        <a:prstGeom xmlns:a="http://schemas.openxmlformats.org/drawingml/2006/main" prst="wedgeEllipseCallou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18 academies</a:t>
          </a:r>
          <a:endParaRPr lang="en-US" sz="1600" b="1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0.07758</cdr:x>
      <cdr:y>0.38995</cdr:y>
    </cdr:from>
    <cdr:to>
      <cdr:x>0.53884</cdr:x>
      <cdr:y>0.53167</cdr:y>
    </cdr:to>
    <cdr:sp macro="" textlink="">
      <cdr:nvSpPr>
        <cdr:cNvPr id="2" name="Oval Callout 1"/>
        <cdr:cNvSpPr/>
      </cdr:nvSpPr>
      <cdr:spPr>
        <a:xfrm xmlns:a="http://schemas.openxmlformats.org/drawingml/2006/main">
          <a:off x="616096" y="1685734"/>
          <a:ext cx="3662990" cy="612648"/>
        </a:xfrm>
        <a:prstGeom xmlns:a="http://schemas.openxmlformats.org/drawingml/2006/main" prst="wedgeEllipseCallou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About 50 academies lost more than half their 10</a:t>
          </a:r>
          <a:r>
            <a:rPr lang="en-US" sz="1600" b="1" baseline="300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th</a:t>
          </a:r>
          <a:r>
            <a:rPr lang="en-US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graders in cohort 1</a:t>
          </a:r>
          <a:endParaRPr lang="en-US" sz="1600" b="1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28FA4-2D0E-894E-9E9A-D41752DDD547}" type="datetimeFigureOut">
              <a:rPr lang="en-US" smtClean="0"/>
              <a:t>3/1/14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D2DB-6755-974D-A7DD-FFB7C29D6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21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65D03-0A3C-D04D-80F0-08290AF98D0C}" type="datetimeFigureOut">
              <a:rPr lang="en-US" smtClean="0"/>
              <a:pPr/>
              <a:t>3/1/14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97755-F751-1147-ABE7-C3EE8624F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2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97755-F751-1147-ABE7-C3EE8624FA0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Source</a:t>
            </a:r>
            <a:r>
              <a:rPr lang="en-US" i="1" dirty="0" smtClean="0">
                <a:solidFill>
                  <a:schemeClr val="tx1"/>
                </a:solidFill>
              </a:rPr>
              <a:t>: Profile of California Partnership Academies 2009-10</a:t>
            </a:r>
            <a:r>
              <a:rPr lang="en-US" dirty="0" smtClean="0">
                <a:solidFill>
                  <a:schemeClr val="tx1"/>
                </a:solidFill>
              </a:rPr>
              <a:t>, at http://</a:t>
            </a:r>
            <a:r>
              <a:rPr lang="en-US" dirty="0" err="1" smtClean="0">
                <a:solidFill>
                  <a:schemeClr val="tx1"/>
                </a:solidFill>
              </a:rPr>
              <a:t>casn.berkeley.edu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97755-F751-1147-ABE7-C3EE8624FA0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76A2-3F1D-2342-A565-1C209BA30691}" type="datetimeFigureOut">
              <a:rPr lang="en-US" smtClean="0"/>
              <a:pPr/>
              <a:t>3/1/14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85F5-FB5E-4F79-A561-97039C58DE01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76A2-3F1D-2342-A565-1C209BA30691}" type="datetimeFigureOut">
              <a:rPr lang="en-US" smtClean="0"/>
              <a:pPr/>
              <a:t>3/1/14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603-717E-F846-9952-63191C250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76A2-3F1D-2342-A565-1C209BA30691}" type="datetimeFigureOut">
              <a:rPr lang="en-US" smtClean="0"/>
              <a:pPr/>
              <a:t>3/1/14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603-717E-F846-9952-63191C250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76A2-3F1D-2342-A565-1C209BA30691}" type="datetimeFigureOut">
              <a:rPr lang="en-US" smtClean="0"/>
              <a:pPr/>
              <a:t>3/1/14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603-717E-F846-9952-63191C250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76A2-3F1D-2342-A565-1C209BA30691}" type="datetimeFigureOut">
              <a:rPr lang="en-US" smtClean="0"/>
              <a:pPr/>
              <a:t>3/1/14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603-717E-F846-9952-63191C250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76A2-3F1D-2342-A565-1C209BA30691}" type="datetimeFigureOut">
              <a:rPr lang="en-US" smtClean="0"/>
              <a:pPr/>
              <a:t>3/1/14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603-717E-F846-9952-63191C250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76A2-3F1D-2342-A565-1C209BA30691}" type="datetimeFigureOut">
              <a:rPr lang="en-US" smtClean="0"/>
              <a:pPr/>
              <a:t>3/1/14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603-717E-F846-9952-63191C250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76A2-3F1D-2342-A565-1C209BA30691}" type="datetimeFigureOut">
              <a:rPr lang="en-US" smtClean="0"/>
              <a:pPr/>
              <a:t>3/1/14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603-717E-F846-9952-63191C250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76A2-3F1D-2342-A565-1C209BA30691}" type="datetimeFigureOut">
              <a:rPr lang="en-US" smtClean="0"/>
              <a:pPr/>
              <a:t>3/1/14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603-717E-F846-9952-63191C250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76A2-3F1D-2342-A565-1C209BA30691}" type="datetimeFigureOut">
              <a:rPr lang="en-US" smtClean="0"/>
              <a:pPr/>
              <a:t>3/1/14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603-717E-F846-9952-63191C250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76A2-3F1D-2342-A565-1C209BA30691}" type="datetimeFigureOut">
              <a:rPr lang="en-US" smtClean="0"/>
              <a:pPr/>
              <a:t>3/1/14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603-717E-F846-9952-63191C250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76A2-3F1D-2342-A565-1C209BA30691}" type="datetimeFigureOut">
              <a:rPr lang="en-US" smtClean="0"/>
              <a:pPr/>
              <a:t>3/1/14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05176A2-3F1D-2342-A565-1C209BA30691}" type="datetimeFigureOut">
              <a:rPr lang="en-US" smtClean="0"/>
              <a:pPr/>
              <a:t>3/1/14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58E6603-717E-F846-9952-63191C250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1.png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12.emf"/><Relationship Id="rId7" Type="http://schemas.openxmlformats.org/officeDocument/2006/relationships/image" Target="../media/image13.jp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49275" y="772027"/>
            <a:ext cx="8056563" cy="1949295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6600"/>
                </a:solidFill>
              </a:rPr>
              <a:t>New Evidence on Performance of</a:t>
            </a:r>
            <a:r>
              <a:rPr lang="en-US" sz="4800" b="1" dirty="0">
                <a:solidFill>
                  <a:srgbClr val="FF6600"/>
                </a:solidFill>
              </a:rPr>
              <a:t> </a:t>
            </a:r>
            <a:r>
              <a:rPr lang="en-US" sz="4800" b="1" dirty="0" smtClean="0">
                <a:solidFill>
                  <a:srgbClr val="FF6600"/>
                </a:solidFill>
              </a:rPr>
              <a:t>California Partnership </a:t>
            </a:r>
            <a:r>
              <a:rPr lang="en-US" sz="4800" b="1" dirty="0" smtClean="0">
                <a:solidFill>
                  <a:srgbClr val="FF6600"/>
                </a:solidFill>
              </a:rPr>
              <a:t>Academies</a:t>
            </a:r>
            <a:endParaRPr lang="en-US" sz="4800" b="1" dirty="0">
              <a:solidFill>
                <a:srgbClr val="FF6600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549275" y="2617304"/>
            <a:ext cx="8056563" cy="3751154"/>
          </a:xfrm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David Stern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Graduate School of Education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University of California, Berkeley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College &amp; Career Academy Support Network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http://</a:t>
            </a:r>
            <a:r>
              <a:rPr lang="en-US" sz="2000" dirty="0" err="1" smtClean="0">
                <a:solidFill>
                  <a:srgbClr val="000000"/>
                </a:solidFill>
              </a:rPr>
              <a:t>casn.berkeley.edu</a:t>
            </a:r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Prepared for presentation to </a:t>
            </a:r>
            <a:r>
              <a:rPr lang="en-US" sz="2000" dirty="0" smtClean="0">
                <a:solidFill>
                  <a:srgbClr val="000000"/>
                </a:solidFill>
              </a:rPr>
              <a:t>Educating for Careers </a:t>
            </a:r>
            <a:r>
              <a:rPr lang="en-US" sz="2000" dirty="0" smtClean="0">
                <a:solidFill>
                  <a:srgbClr val="000000"/>
                </a:solidFill>
              </a:rPr>
              <a:t>conference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Sacramento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smtClean="0">
                <a:solidFill>
                  <a:schemeClr val="tx1"/>
                </a:solidFill>
              </a:rPr>
              <a:t>March 4, 2014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48754983"/>
              </p:ext>
            </p:extLst>
          </p:nvPr>
        </p:nvGraphicFramePr>
        <p:xfrm>
          <a:off x="792124" y="2059652"/>
          <a:ext cx="7632050" cy="367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2124" y="842514"/>
            <a:ext cx="7632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Number of academies in which grade 10 students had parents with higher, not significantly different, or lower levels of education compared to grade 10 non-academy students at the same school </a:t>
            </a:r>
          </a:p>
        </p:txBody>
      </p:sp>
    </p:spTree>
    <p:extLst>
      <p:ext uri="{BB962C8B-B14F-4D97-AF65-F5344CB8AC3E}">
        <p14:creationId xmlns:p14="http://schemas.microsoft.com/office/powerpoint/2010/main" val="254429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11838545"/>
              </p:ext>
            </p:extLst>
          </p:nvPr>
        </p:nvGraphicFramePr>
        <p:xfrm>
          <a:off x="993297" y="2057399"/>
          <a:ext cx="7279995" cy="3827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704110" y="666466"/>
            <a:ext cx="77074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Number of academies in which the proportion of grade 10 students who were Latino was higher, not significantly different, or lower than among grade 10 non-academy students at the same school </a:t>
            </a:r>
          </a:p>
        </p:txBody>
      </p:sp>
    </p:spTree>
    <p:extLst>
      <p:ext uri="{BB962C8B-B14F-4D97-AF65-F5344CB8AC3E}">
        <p14:creationId xmlns:p14="http://schemas.microsoft.com/office/powerpoint/2010/main" val="393233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08344548"/>
              </p:ext>
            </p:extLst>
          </p:nvPr>
        </p:nvGraphicFramePr>
        <p:xfrm>
          <a:off x="1081312" y="2171699"/>
          <a:ext cx="6990806" cy="361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829844" y="674590"/>
            <a:ext cx="7506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Number of academies in which the proportion of grade 10 students who were African American was higher, not significantly different, or lower than among grade 10 non-academy students at the same school </a:t>
            </a:r>
          </a:p>
        </p:txBody>
      </p:sp>
    </p:spTree>
    <p:extLst>
      <p:ext uri="{BB962C8B-B14F-4D97-AF65-F5344CB8AC3E}">
        <p14:creationId xmlns:p14="http://schemas.microsoft.com/office/powerpoint/2010/main" val="223882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02992"/>
            <a:ext cx="8042276" cy="941539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Who stays?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We traced two cohorts of academy students from grade 10 through graduation.</a:t>
            </a:r>
          </a:p>
          <a:p>
            <a:pPr marL="0" indent="0">
              <a:buNone/>
            </a:pPr>
            <a:r>
              <a:rPr lang="en-US" sz="3200" dirty="0" smtClean="0"/>
              <a:t>Cohort 1 enrolled in grade 10 in 2008-2009.</a:t>
            </a:r>
          </a:p>
          <a:p>
            <a:pPr marL="0" indent="0">
              <a:buNone/>
            </a:pPr>
            <a:r>
              <a:rPr lang="en-US" sz="3200" dirty="0" smtClean="0"/>
              <a:t>Cohort 2 enrolled in grade 10 in 2009-2010.</a:t>
            </a:r>
          </a:p>
        </p:txBody>
      </p:sp>
    </p:spTree>
    <p:extLst>
      <p:ext uri="{BB962C8B-B14F-4D97-AF65-F5344CB8AC3E}">
        <p14:creationId xmlns:p14="http://schemas.microsoft.com/office/powerpoint/2010/main" val="291177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878437"/>
              </p:ext>
            </p:extLst>
          </p:nvPr>
        </p:nvGraphicFramePr>
        <p:xfrm>
          <a:off x="741830" y="847028"/>
          <a:ext cx="7946764" cy="5605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3" imgW="5689600" imgH="4013200" progId="Word.Document.12">
                  <p:embed/>
                </p:oleObj>
              </mc:Choice>
              <mc:Fallback>
                <p:oleObj name="Document" r:id="rId3" imgW="5689600" imgH="401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830" y="847028"/>
                        <a:ext cx="7946764" cy="5605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66977" y="314222"/>
            <a:ext cx="797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Summary of promotion, graduation and a-g </a:t>
            </a:r>
            <a:r>
              <a:rPr lang="en-US" b="1" dirty="0" smtClean="0"/>
              <a:t>course completion rates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283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004" y="847780"/>
            <a:ext cx="77074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About one-third of 10</a:t>
            </a:r>
            <a:r>
              <a:rPr lang="en-US" sz="3200" b="1" baseline="30000" dirty="0" smtClean="0">
                <a:solidFill>
                  <a:srgbClr val="FF6600"/>
                </a:solidFill>
              </a:rPr>
              <a:t>th</a:t>
            </a:r>
            <a:r>
              <a:rPr lang="en-US" sz="3200" b="1" dirty="0" smtClean="0">
                <a:solidFill>
                  <a:srgbClr val="FF6600"/>
                </a:solidFill>
              </a:rPr>
              <a:t> graders leave their academies after one year.</a:t>
            </a:r>
          </a:p>
          <a:p>
            <a:endParaRPr lang="en-US" sz="3200" b="1" dirty="0" smtClean="0">
              <a:solidFill>
                <a:srgbClr val="FF6600"/>
              </a:solidFill>
            </a:endParaRPr>
          </a:p>
          <a:p>
            <a:r>
              <a:rPr lang="en-US" sz="3200" b="1" dirty="0" smtClean="0">
                <a:solidFill>
                  <a:srgbClr val="FF6600"/>
                </a:solidFill>
              </a:rPr>
              <a:t>Most of these stay at the same high school, and almost all stay enrolled in a California public school.</a:t>
            </a:r>
          </a:p>
          <a:p>
            <a:endParaRPr lang="en-US" sz="3200" b="1" dirty="0">
              <a:solidFill>
                <a:srgbClr val="FF6600"/>
              </a:solidFill>
            </a:endParaRPr>
          </a:p>
          <a:p>
            <a:r>
              <a:rPr lang="en-US" sz="4400" b="1" dirty="0" smtClean="0">
                <a:solidFill>
                  <a:srgbClr val="FF6600"/>
                </a:solidFill>
              </a:rPr>
              <a:t>But</a:t>
            </a:r>
            <a:r>
              <a:rPr lang="en-US" sz="3200" b="1" dirty="0" smtClean="0">
                <a:solidFill>
                  <a:srgbClr val="FF6600"/>
                </a:solidFill>
              </a:rPr>
              <a:t> there’s a lot of variation among academies.</a:t>
            </a:r>
            <a:endParaRPr lang="en-US" sz="3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05545390"/>
              </p:ext>
            </p:extLst>
          </p:nvPr>
        </p:nvGraphicFramePr>
        <p:xfrm>
          <a:off x="423363" y="1526493"/>
          <a:ext cx="7941263" cy="4322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05377" y="481370"/>
            <a:ext cx="7861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Distribution of academies by percentage of 2008-09 10</a:t>
            </a:r>
            <a:r>
              <a:rPr lang="en-US" b="1" baseline="30000" dirty="0"/>
              <a:t>th</a:t>
            </a:r>
            <a:r>
              <a:rPr lang="en-US" b="1" dirty="0"/>
              <a:t> graders who enrolled in same academy as 11</a:t>
            </a:r>
            <a:r>
              <a:rPr lang="en-US" b="1" baseline="30000" dirty="0"/>
              <a:t>th</a:t>
            </a:r>
            <a:r>
              <a:rPr lang="en-US" b="1" dirty="0"/>
              <a:t> graders in 2009-</a:t>
            </a:r>
            <a:r>
              <a:rPr lang="en-US" b="1" dirty="0" smtClean="0"/>
              <a:t>10 (cohort 1)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777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987635473"/>
              </p:ext>
            </p:extLst>
          </p:nvPr>
        </p:nvGraphicFramePr>
        <p:xfrm>
          <a:off x="565804" y="1647303"/>
          <a:ext cx="7757782" cy="4464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5804" y="565868"/>
            <a:ext cx="7870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Distribution of academies by percentage of 2009-10 10</a:t>
            </a:r>
            <a:r>
              <a:rPr lang="en-US" b="1" baseline="30000" dirty="0"/>
              <a:t>th</a:t>
            </a:r>
            <a:r>
              <a:rPr lang="en-US" b="1" dirty="0"/>
              <a:t> graders who enrolled in same academy as 11</a:t>
            </a:r>
            <a:r>
              <a:rPr lang="en-US" b="1" baseline="30000" dirty="0"/>
              <a:t>th</a:t>
            </a:r>
            <a:r>
              <a:rPr lang="en-US" b="1" dirty="0"/>
              <a:t> graders in 2010-</a:t>
            </a:r>
            <a:r>
              <a:rPr lang="en-US" b="1" dirty="0" smtClean="0"/>
              <a:t>11 (cohort 2)</a:t>
            </a:r>
            <a:endParaRPr lang="en-US" b="1" dirty="0"/>
          </a:p>
        </p:txBody>
      </p:sp>
      <p:sp>
        <p:nvSpPr>
          <p:cNvPr id="4" name="Oval Callout 3"/>
          <p:cNvSpPr/>
          <p:nvPr/>
        </p:nvSpPr>
        <p:spPr>
          <a:xfrm>
            <a:off x="1055670" y="3605048"/>
            <a:ext cx="3662990" cy="61264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About 65 academies lost more than half their 10</a:t>
            </a:r>
            <a:r>
              <a:rPr lang="en-US" sz="1600" b="1" baseline="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graders in cohort 2</a:t>
            </a:r>
            <a:endParaRPr lang="en-US" sz="1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19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6600"/>
                </a:solidFill>
              </a:rPr>
              <a:t>Who stays: 10</a:t>
            </a:r>
            <a:r>
              <a:rPr lang="en-US" sz="3600" b="1" baseline="30000" dirty="0">
                <a:solidFill>
                  <a:srgbClr val="FF6600"/>
                </a:solidFill>
              </a:rPr>
              <a:t>th</a:t>
            </a:r>
            <a:r>
              <a:rPr lang="en-US" sz="3600" b="1" dirty="0">
                <a:solidFill>
                  <a:srgbClr val="FF6600"/>
                </a:solidFill>
              </a:rPr>
              <a:t> graders</a:t>
            </a:r>
            <a:br>
              <a:rPr lang="en-US" sz="3600" b="1" dirty="0">
                <a:solidFill>
                  <a:srgbClr val="FF6600"/>
                </a:solidFill>
              </a:rPr>
            </a:br>
            <a:r>
              <a:rPr lang="en-US" sz="3600" b="1" dirty="0">
                <a:solidFill>
                  <a:srgbClr val="FF6600"/>
                </a:solidFill>
              </a:rPr>
              <a:t>by at-risk </a:t>
            </a:r>
            <a:r>
              <a:rPr lang="en-US" sz="3600" b="1" dirty="0" smtClean="0">
                <a:solidFill>
                  <a:srgbClr val="FF6600"/>
                </a:solidFill>
              </a:rPr>
              <a:t>designation, cohort 1</a:t>
            </a:r>
            <a:endParaRPr lang="en-US" sz="3600" dirty="0"/>
          </a:p>
        </p:txBody>
      </p:sp>
      <p:graphicFrame>
        <p:nvGraphicFramePr>
          <p:cNvPr id="3" name="C 5"/>
          <p:cNvGraphicFramePr/>
          <p:nvPr>
            <p:extLst>
              <p:ext uri="{D42A27DB-BD31-4B8C-83A1-F6EECF244321}">
                <p14:modId xmlns:p14="http://schemas.microsoft.com/office/powerpoint/2010/main" val="472838566"/>
              </p:ext>
            </p:extLst>
          </p:nvPr>
        </p:nvGraphicFramePr>
        <p:xfrm>
          <a:off x="352055" y="1949099"/>
          <a:ext cx="8499613" cy="4049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479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6600"/>
                </a:solidFill>
              </a:rPr>
              <a:t>Who stays: 10</a:t>
            </a:r>
            <a:r>
              <a:rPr lang="en-US" sz="3600" b="1" baseline="30000" dirty="0">
                <a:solidFill>
                  <a:srgbClr val="FF6600"/>
                </a:solidFill>
              </a:rPr>
              <a:t>th</a:t>
            </a:r>
            <a:r>
              <a:rPr lang="en-US" sz="3600" b="1" dirty="0">
                <a:solidFill>
                  <a:srgbClr val="FF6600"/>
                </a:solidFill>
              </a:rPr>
              <a:t> graders</a:t>
            </a:r>
            <a:br>
              <a:rPr lang="en-US" sz="3600" b="1" dirty="0">
                <a:solidFill>
                  <a:srgbClr val="FF6600"/>
                </a:solidFill>
              </a:rPr>
            </a:br>
            <a:r>
              <a:rPr lang="en-US" sz="3600" b="1" dirty="0">
                <a:solidFill>
                  <a:srgbClr val="FF6600"/>
                </a:solidFill>
              </a:rPr>
              <a:t>by at-risk designation, cohort </a:t>
            </a:r>
            <a:r>
              <a:rPr lang="en-US" sz="3600" b="1" dirty="0" smtClean="0">
                <a:solidFill>
                  <a:srgbClr val="FF6600"/>
                </a:solidFill>
              </a:rPr>
              <a:t>2</a:t>
            </a:r>
            <a:endParaRPr lang="en-US" sz="3600" dirty="0"/>
          </a:p>
        </p:txBody>
      </p:sp>
      <p:graphicFrame>
        <p:nvGraphicFramePr>
          <p:cNvPr id="3" name="C 1"/>
          <p:cNvGraphicFramePr/>
          <p:nvPr>
            <p:extLst>
              <p:ext uri="{D42A27DB-BD31-4B8C-83A1-F6EECF244321}">
                <p14:modId xmlns:p14="http://schemas.microsoft.com/office/powerpoint/2010/main" val="3073910414"/>
              </p:ext>
            </p:extLst>
          </p:nvPr>
        </p:nvGraphicFramePr>
        <p:xfrm>
          <a:off x="863609" y="1710179"/>
          <a:ext cx="7887472" cy="413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866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Overview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Three main questions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New evidence from California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Profiling individual academies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 descr="2women_l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36" y="2402417"/>
            <a:ext cx="4721064" cy="315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Who improves?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921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Compared to state as a whole in 2004-2005 and again in 2009-2010: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academy seniors had higher graduation rates, and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academy graduates were more likely to complete a-g courses required for admission to </a:t>
            </a:r>
            <a:r>
              <a:rPr lang="en-US" sz="3200" smtClean="0">
                <a:solidFill>
                  <a:srgbClr val="000000"/>
                </a:solidFill>
              </a:rPr>
              <a:t>public university.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416243" y="304800"/>
            <a:ext cx="8314182" cy="181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4600" b="1" dirty="0">
                <a:solidFill>
                  <a:srgbClr val="FF6600"/>
                </a:solidFill>
                <a:latin typeface="+mn-lt"/>
              </a:rPr>
              <a:t>CPA and </a:t>
            </a:r>
            <a:r>
              <a:rPr lang="en-US" sz="4600" b="1" dirty="0" smtClean="0">
                <a:solidFill>
                  <a:srgbClr val="FF6600"/>
                </a:solidFill>
                <a:latin typeface="+mn-lt"/>
              </a:rPr>
              <a:t>California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4600" b="1" dirty="0" smtClean="0">
                <a:solidFill>
                  <a:srgbClr val="FF6600"/>
                </a:solidFill>
                <a:latin typeface="+mn-lt"/>
              </a:rPr>
              <a:t>12th</a:t>
            </a:r>
            <a:r>
              <a:rPr lang="en-US" sz="4600" b="1" dirty="0">
                <a:solidFill>
                  <a:srgbClr val="FF6600"/>
                </a:solidFill>
                <a:latin typeface="+mn-lt"/>
              </a:rPr>
              <a:t>-grade graduation rates,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4600" b="1" dirty="0" smtClean="0">
                <a:solidFill>
                  <a:srgbClr val="FF6600"/>
                </a:solidFill>
                <a:latin typeface="+mn-lt"/>
              </a:rPr>
              <a:t>2004</a:t>
            </a:r>
            <a:r>
              <a:rPr lang="en-US" sz="4600" b="1" dirty="0">
                <a:solidFill>
                  <a:srgbClr val="FF6600"/>
                </a:solidFill>
                <a:latin typeface="+mn-lt"/>
              </a:rPr>
              <a:t>-</a:t>
            </a:r>
            <a:r>
              <a:rPr lang="en-US" sz="4600" b="1" dirty="0" smtClean="0">
                <a:solidFill>
                  <a:srgbClr val="FF6600"/>
                </a:solidFill>
                <a:latin typeface="+mn-lt"/>
              </a:rPr>
              <a:t>05 and 2009-10</a:t>
            </a:r>
            <a:endParaRPr lang="en-US" sz="4600" b="1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9656"/>
            <a:ext cx="9144000" cy="424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49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238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4600" b="1" dirty="0">
                <a:solidFill>
                  <a:srgbClr val="FF6600"/>
                </a:solidFill>
                <a:latin typeface="+mn-lt"/>
              </a:rPr>
              <a:t>CPA and </a:t>
            </a:r>
            <a:r>
              <a:rPr lang="en-US" sz="4600" b="1" dirty="0" smtClean="0">
                <a:solidFill>
                  <a:srgbClr val="FF6600"/>
                </a:solidFill>
                <a:latin typeface="+mn-lt"/>
              </a:rPr>
              <a:t>California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4600" b="1" dirty="0" smtClean="0">
                <a:solidFill>
                  <a:srgbClr val="FF6600"/>
                </a:solidFill>
                <a:latin typeface="+mn-lt"/>
              </a:rPr>
              <a:t>graduates completing </a:t>
            </a:r>
            <a:r>
              <a:rPr lang="en-US" sz="4600" b="1" dirty="0" smtClean="0">
                <a:solidFill>
                  <a:srgbClr val="FF6600"/>
                </a:solidFill>
                <a:latin typeface="+mn-lt"/>
              </a:rPr>
              <a:t>a-g requirements,</a:t>
            </a:r>
            <a:endParaRPr lang="en-US" sz="4600" b="1" dirty="0">
              <a:solidFill>
                <a:srgbClr val="FF6600"/>
              </a:solidFill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4600" b="1" dirty="0" smtClean="0">
                <a:solidFill>
                  <a:srgbClr val="FF6600"/>
                </a:solidFill>
                <a:latin typeface="+mn-lt"/>
              </a:rPr>
              <a:t>2004</a:t>
            </a:r>
            <a:r>
              <a:rPr lang="en-US" sz="4600" b="1" dirty="0">
                <a:solidFill>
                  <a:srgbClr val="FF6600"/>
                </a:solidFill>
                <a:latin typeface="+mn-lt"/>
              </a:rPr>
              <a:t>-</a:t>
            </a:r>
            <a:r>
              <a:rPr lang="en-US" sz="4600" b="1" dirty="0" smtClean="0">
                <a:solidFill>
                  <a:srgbClr val="FF6600"/>
                </a:solidFill>
                <a:latin typeface="+mn-lt"/>
              </a:rPr>
              <a:t>05 and 2009-10</a:t>
            </a:r>
            <a:endParaRPr lang="en-US" sz="4600" b="1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2606"/>
            <a:ext cx="9144000" cy="416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9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332" y="525721"/>
            <a:ext cx="5496540" cy="520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6600"/>
                </a:solidFill>
              </a:rPr>
              <a:t>But</a:t>
            </a:r>
            <a:r>
              <a:rPr lang="en-US" sz="3200" b="1" dirty="0" smtClean="0">
                <a:solidFill>
                  <a:srgbClr val="FF6600"/>
                </a:solidFill>
              </a:rPr>
              <a:t> again there is variation among academies, especially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in a-g completion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rates.</a:t>
            </a:r>
          </a:p>
          <a:p>
            <a:endParaRPr lang="en-US" sz="3200" b="1" dirty="0">
              <a:solidFill>
                <a:srgbClr val="FF6600"/>
              </a:solidFill>
            </a:endParaRPr>
          </a:p>
          <a:p>
            <a:r>
              <a:rPr lang="en-US" sz="3200" b="1" dirty="0" smtClean="0">
                <a:solidFill>
                  <a:srgbClr val="FF6600"/>
                </a:solidFill>
              </a:rPr>
              <a:t>Apparently some academies emphasize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a-g courses more than others.</a:t>
            </a:r>
            <a:endParaRPr lang="en-US" sz="3200" b="1" dirty="0">
              <a:solidFill>
                <a:srgbClr val="FF6600"/>
              </a:solidFill>
            </a:endParaRPr>
          </a:p>
        </p:txBody>
      </p:sp>
      <p:pic>
        <p:nvPicPr>
          <p:cNvPr id="3" name="Content Placeholder 4" descr="school-within-scho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5" r="16845"/>
          <a:stretch>
            <a:fillRect/>
          </a:stretch>
        </p:blipFill>
        <p:spPr>
          <a:xfrm>
            <a:off x="5676613" y="1903439"/>
            <a:ext cx="3124762" cy="353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66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85010508"/>
              </p:ext>
            </p:extLst>
          </p:nvPr>
        </p:nvGraphicFramePr>
        <p:xfrm>
          <a:off x="502936" y="1609578"/>
          <a:ext cx="8411600" cy="446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827485" y="691291"/>
            <a:ext cx="7634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Distribution of academies by percentage of spring 2011 graduates who completed a-g course requirements </a:t>
            </a:r>
            <a:r>
              <a:rPr lang="en-US" b="1" dirty="0" smtClean="0"/>
              <a:t>(cohort 1)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1380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49654050"/>
              </p:ext>
            </p:extLst>
          </p:nvPr>
        </p:nvGraphicFramePr>
        <p:xfrm>
          <a:off x="452642" y="1483829"/>
          <a:ext cx="8424173" cy="471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716683" y="628416"/>
            <a:ext cx="7707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Distribution of academies by percentage of spring 2012 graduates who completed a-g course requirements </a:t>
            </a:r>
            <a:r>
              <a:rPr lang="en-US" b="1" dirty="0" smtClean="0"/>
              <a:t>(cohort 2)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569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41" y="534301"/>
            <a:ext cx="8461894" cy="938266"/>
          </a:xfrm>
        </p:spPr>
        <p:txBody>
          <a:bodyPr/>
          <a:lstStyle/>
          <a:p>
            <a:r>
              <a:rPr lang="en-US" sz="3800" b="1" dirty="0" smtClean="0">
                <a:solidFill>
                  <a:srgbClr val="FF6600"/>
                </a:solidFill>
              </a:rPr>
              <a:t>Who improves: attendance, credits, grades, and test scores</a:t>
            </a:r>
            <a:endParaRPr lang="en-US" sz="38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515467"/>
            <a:ext cx="8390407" cy="4343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On average, year-to-year changes in academy students’ attendance, credits, and grades were very small.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Changes in test scores don’t differ consistently between academy and non-academy students in the same schools.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But</a:t>
            </a:r>
            <a:r>
              <a:rPr lang="en-US" sz="3200" dirty="0" smtClean="0">
                <a:solidFill>
                  <a:schemeClr val="tx1"/>
                </a:solidFill>
              </a:rPr>
              <a:t> again there are big differences among academies!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75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003" y="847780"/>
            <a:ext cx="66639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All this information can be combined into a profile for each academy each year.</a:t>
            </a:r>
          </a:p>
          <a:p>
            <a:endParaRPr lang="en-US" sz="3200" b="1" dirty="0">
              <a:solidFill>
                <a:srgbClr val="FF6600"/>
              </a:solidFill>
            </a:endParaRPr>
          </a:p>
          <a:p>
            <a:r>
              <a:rPr lang="en-US" sz="3200" b="1" dirty="0" smtClean="0">
                <a:solidFill>
                  <a:srgbClr val="FF6600"/>
                </a:solidFill>
              </a:rPr>
              <a:t>This can help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identify effective practices</a:t>
            </a:r>
            <a:r>
              <a:rPr lang="en-US" sz="3200" b="1" dirty="0" smtClean="0">
                <a:solidFill>
                  <a:srgbClr val="FF6600"/>
                </a:solidFill>
              </a:rPr>
              <a:t>,</a:t>
            </a:r>
            <a:endParaRPr lang="en-US" sz="3200" b="1" dirty="0" smtClean="0">
              <a:solidFill>
                <a:srgbClr val="FF6600"/>
              </a:solidFill>
            </a:endParaRPr>
          </a:p>
          <a:p>
            <a:r>
              <a:rPr lang="en-US" sz="3200" b="1" dirty="0" smtClean="0">
                <a:solidFill>
                  <a:srgbClr val="FF6600"/>
                </a:solidFill>
              </a:rPr>
              <a:t>and where </a:t>
            </a:r>
            <a:r>
              <a:rPr lang="en-US" sz="3200" b="1" dirty="0" smtClean="0">
                <a:solidFill>
                  <a:srgbClr val="FF6600"/>
                </a:solidFill>
              </a:rPr>
              <a:t>improvements are needed.</a:t>
            </a:r>
            <a:endParaRPr lang="en-US" sz="3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93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075445"/>
              </p:ext>
            </p:extLst>
          </p:nvPr>
        </p:nvGraphicFramePr>
        <p:xfrm>
          <a:off x="1043591" y="424354"/>
          <a:ext cx="4903623" cy="591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Document" r:id="rId3" imgW="5638800" imgH="6807200" progId="Word.Document.12">
                  <p:embed/>
                </p:oleObj>
              </mc:Choice>
              <mc:Fallback>
                <p:oleObj name="Document" r:id="rId3" imgW="5638800" imgH="680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591" y="424354"/>
                        <a:ext cx="4903623" cy="5919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366153"/>
              </p:ext>
            </p:extLst>
          </p:nvPr>
        </p:nvGraphicFramePr>
        <p:xfrm>
          <a:off x="5681468" y="578470"/>
          <a:ext cx="4025900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Document" r:id="rId5" imgW="5486400" imgH="1676400" progId="Word.Document.12">
                  <p:embed/>
                </p:oleObj>
              </mc:Choice>
              <mc:Fallback>
                <p:oleObj name="Document" r:id="rId5" imgW="5486400" imgH="167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81468" y="578470"/>
                        <a:ext cx="4025900" cy="243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Content Placeholder 4" descr="learning_outside_classroo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1" r="18331"/>
          <a:stretch>
            <a:fillRect/>
          </a:stretch>
        </p:blipFill>
        <p:spPr>
          <a:xfrm>
            <a:off x="5819775" y="3307401"/>
            <a:ext cx="2464386" cy="274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7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Three main questions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b="1" dirty="0" smtClean="0"/>
              <a:t>Who enrolls?</a:t>
            </a:r>
            <a:r>
              <a:rPr lang="en-US" sz="3200" dirty="0" smtClean="0"/>
              <a:t>  Do academy students represent a cross-section of the school?</a:t>
            </a:r>
          </a:p>
          <a:p>
            <a:r>
              <a:rPr lang="en-US" sz="3200" b="1" dirty="0" smtClean="0"/>
              <a:t>Who stays?</a:t>
            </a:r>
            <a:r>
              <a:rPr lang="en-US" sz="3200" dirty="0" smtClean="0"/>
              <a:t>  Are some groups of students more likely to leave the academy?</a:t>
            </a:r>
          </a:p>
          <a:p>
            <a:r>
              <a:rPr lang="en-US" sz="3200" b="1" dirty="0" smtClean="0"/>
              <a:t>Who improves?</a:t>
            </a:r>
            <a:r>
              <a:rPr lang="en-US" sz="3200" dirty="0" smtClean="0"/>
              <a:t>  Does academy students’ performance improve more than non-academy students’? </a:t>
            </a:r>
          </a:p>
        </p:txBody>
      </p:sp>
    </p:spTree>
    <p:extLst>
      <p:ext uri="{BB962C8B-B14F-4D97-AF65-F5344CB8AC3E}">
        <p14:creationId xmlns:p14="http://schemas.microsoft.com/office/powerpoint/2010/main" val="250676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02992"/>
            <a:ext cx="8042276" cy="941539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Who enrolls?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In 2009-10, 10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graders in California Partnership Academies were more likely than non-academy 10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graders to:</a:t>
            </a:r>
          </a:p>
          <a:p>
            <a:r>
              <a:rPr lang="en-US" sz="3200" dirty="0" smtClean="0"/>
              <a:t>Be eligible for subsidized lunch</a:t>
            </a:r>
          </a:p>
          <a:p>
            <a:r>
              <a:rPr lang="en-US" sz="3200" dirty="0" smtClean="0"/>
              <a:t>Have parents with less education</a:t>
            </a:r>
          </a:p>
          <a:p>
            <a:r>
              <a:rPr lang="en-US" sz="3200" dirty="0" smtClean="0"/>
              <a:t>Be Latino or African American</a:t>
            </a:r>
          </a:p>
        </p:txBody>
      </p:sp>
    </p:spTree>
    <p:extLst>
      <p:ext uri="{BB962C8B-B14F-4D97-AF65-F5344CB8AC3E}">
        <p14:creationId xmlns:p14="http://schemas.microsoft.com/office/powerpoint/2010/main" val="95952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130300"/>
            <a:ext cx="80899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3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559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4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0"/>
            <a:ext cx="7823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2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107" y="747182"/>
            <a:ext cx="54965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6600"/>
                </a:solidFill>
              </a:rPr>
              <a:t>But</a:t>
            </a:r>
            <a:r>
              <a:rPr lang="en-US" sz="3200" b="1" dirty="0" smtClean="0">
                <a:solidFill>
                  <a:srgbClr val="FF6600"/>
                </a:solidFill>
              </a:rPr>
              <a:t> there’s a lot of variation among academies.</a:t>
            </a:r>
          </a:p>
          <a:p>
            <a:endParaRPr lang="en-US" sz="3200" b="1" dirty="0" smtClean="0">
              <a:solidFill>
                <a:srgbClr val="FF6600"/>
              </a:solidFill>
            </a:endParaRPr>
          </a:p>
          <a:p>
            <a:r>
              <a:rPr lang="en-US" sz="3200" b="1" dirty="0" smtClean="0">
                <a:solidFill>
                  <a:srgbClr val="FF6600"/>
                </a:solidFill>
              </a:rPr>
              <a:t>Some academies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under-represent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students in these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groups.</a:t>
            </a:r>
            <a:endParaRPr lang="en-US" sz="3200" b="1" dirty="0">
              <a:solidFill>
                <a:srgbClr val="FF6600"/>
              </a:solidFill>
            </a:endParaRPr>
          </a:p>
        </p:txBody>
      </p:sp>
      <p:pic>
        <p:nvPicPr>
          <p:cNvPr id="3" name="Content Placeholder 5" descr="integrated_curricul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r="20667"/>
          <a:stretch>
            <a:fillRect/>
          </a:stretch>
        </p:blipFill>
        <p:spPr>
          <a:xfrm>
            <a:off x="4979063" y="2078005"/>
            <a:ext cx="3005042" cy="33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419860792"/>
              </p:ext>
            </p:extLst>
          </p:nvPr>
        </p:nvGraphicFramePr>
        <p:xfrm>
          <a:off x="854991" y="1916747"/>
          <a:ext cx="7506315" cy="4182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003514" y="464415"/>
            <a:ext cx="7156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Number of academies in which the proportion of grade 10 students who were eligible for subsidized lunch was higher, not significantly different, or lower than among grade 10 non-academy students at the same school 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714191" y="4262869"/>
            <a:ext cx="2140620" cy="61264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35 academies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44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14968</TotalTime>
  <Words>776</Words>
  <Application>Microsoft Macintosh PowerPoint</Application>
  <PresentationFormat>On-screen Show (4:3)</PresentationFormat>
  <Paragraphs>98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Breeze</vt:lpstr>
      <vt:lpstr>Document</vt:lpstr>
      <vt:lpstr>New Evidence on Performance of California Partnership Academies</vt:lpstr>
      <vt:lpstr>Overview</vt:lpstr>
      <vt:lpstr>Three main questions</vt:lpstr>
      <vt:lpstr>Who enrolls?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stays?</vt:lpstr>
      <vt:lpstr>PowerPoint Presentation</vt:lpstr>
      <vt:lpstr>PowerPoint Presentation</vt:lpstr>
      <vt:lpstr>PowerPoint Presentation</vt:lpstr>
      <vt:lpstr>PowerPoint Presentation</vt:lpstr>
      <vt:lpstr>Who stays: 10th graders by at-risk designation, cohort 1</vt:lpstr>
      <vt:lpstr>Who stays: 10th graders by at-risk designation, cohort 2</vt:lpstr>
      <vt:lpstr>Who improves?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improves: attendance, credits, grades, and test scores</vt:lpstr>
      <vt:lpstr>PowerPoint Presentation</vt:lpstr>
      <vt:lpstr>PowerPoint Presentation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Academies</dc:title>
  <dc:creator>Erin Fender</dc:creator>
  <cp:lastModifiedBy>David Stern</cp:lastModifiedBy>
  <cp:revision>260</cp:revision>
  <cp:lastPrinted>2010-10-28T17:21:32Z</cp:lastPrinted>
  <dcterms:created xsi:type="dcterms:W3CDTF">2010-10-28T17:21:02Z</dcterms:created>
  <dcterms:modified xsi:type="dcterms:W3CDTF">2014-03-01T20:38:26Z</dcterms:modified>
</cp:coreProperties>
</file>